
<file path=[Content_Types].xml><?xml version="1.0" encoding="utf-8"?>
<Types xmlns="http://schemas.openxmlformats.org/package/2006/content-types">
  <Default Extension="png" ContentType="image/png"/>
  <Default Extension="svg" ContentType="image/svg+xml"/>
  <Default Extension="MOV" ContentType="video/quicktime"/>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1" r:id="rId4"/>
    <p:sldId id="258" r:id="rId5"/>
    <p:sldId id="267" r:id="rId6"/>
    <p:sldId id="259" r:id="rId7"/>
    <p:sldId id="260" r:id="rId8"/>
    <p:sldId id="264" r:id="rId9"/>
    <p:sldId id="265" r:id="rId10"/>
    <p:sldId id="263" r:id="rId11"/>
    <p:sldId id="266" r:id="rId1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3686" autoAdjust="0"/>
  </p:normalViewPr>
  <p:slideViewPr>
    <p:cSldViewPr snapToGrid="0">
      <p:cViewPr>
        <p:scale>
          <a:sx n="50" d="100"/>
          <a:sy n="50" d="100"/>
        </p:scale>
        <p:origin x="-42"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59B466C1-7814-48BB-B3A4-63938E0F518D}" type="datetimeFigureOut">
              <a:rPr lang="en-US" smtClean="0"/>
              <a:t>2/12/2018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5C1179B-B27E-415E-A362-E93974FF955B}" type="slidenum">
              <a:rPr lang="en-US" smtClean="0"/>
              <a:t>‹#›</a:t>
            </a:fld>
            <a:endParaRPr lang="en-US"/>
          </a:p>
        </p:txBody>
      </p:sp>
    </p:spTree>
    <p:extLst>
      <p:ext uri="{BB962C8B-B14F-4D97-AF65-F5344CB8AC3E}">
        <p14:creationId xmlns:p14="http://schemas.microsoft.com/office/powerpoint/2010/main" val="1074227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Kim Mavrakos from Hackathon Team 4 and I’ll be presenting our idea today. I’ll introduce the remainder of our team as we prepare for questions. We named ourselves </a:t>
            </a:r>
            <a:r>
              <a:rPr lang="en-US" dirty="0" err="1"/>
              <a:t>SeatIT</a:t>
            </a:r>
            <a:r>
              <a:rPr lang="en-US" dirty="0"/>
              <a:t> in honor of our idea.</a:t>
            </a:r>
          </a:p>
        </p:txBody>
      </p:sp>
      <p:sp>
        <p:nvSpPr>
          <p:cNvPr id="4" name="Slide Number Placeholder 3"/>
          <p:cNvSpPr>
            <a:spLocks noGrp="1"/>
          </p:cNvSpPr>
          <p:nvPr>
            <p:ph type="sldNum" sz="quarter" idx="10"/>
          </p:nvPr>
        </p:nvSpPr>
        <p:spPr/>
        <p:txBody>
          <a:bodyPr/>
          <a:lstStyle/>
          <a:p>
            <a:fld id="{E5C1179B-B27E-415E-A362-E93974FF955B}" type="slidenum">
              <a:rPr lang="en-US" smtClean="0"/>
              <a:t>1</a:t>
            </a:fld>
            <a:endParaRPr lang="en-US"/>
          </a:p>
        </p:txBody>
      </p:sp>
    </p:spTree>
    <p:extLst>
      <p:ext uri="{BB962C8B-B14F-4D97-AF65-F5344CB8AC3E}">
        <p14:creationId xmlns:p14="http://schemas.microsoft.com/office/powerpoint/2010/main" val="4232728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b="1" dirty="0"/>
              <a:t>Subscriptions – Receive a notification when the cafeteria is less than 50% occupied or is approaching your maximum occupancy limit that the user determines.</a:t>
            </a:r>
          </a:p>
          <a:p>
            <a:pPr marL="174708" indent="-174708">
              <a:buFont typeface="Arial" panose="020B0604020202020204" pitchFamily="34" charset="0"/>
              <a:buChar char="•"/>
            </a:pPr>
            <a:r>
              <a:rPr lang="en-US" b="1" dirty="0"/>
              <a:t>Planning – Brock and Dish can identify key times for staffing.</a:t>
            </a:r>
          </a:p>
          <a:p>
            <a:pPr marL="174708" indent="-174708">
              <a:buFont typeface="Arial" panose="020B0604020202020204" pitchFamily="34" charset="0"/>
              <a:buChar char="•"/>
            </a:pPr>
            <a:r>
              <a:rPr lang="en-US" b="1" dirty="0"/>
              <a:t>Other Locations – Other Conference Rooms, Indoor Seating of Any kind</a:t>
            </a:r>
          </a:p>
          <a:p>
            <a:pPr marL="174708" indent="-174708">
              <a:buFont typeface="Arial" panose="020B0604020202020204" pitchFamily="34" charset="0"/>
              <a:buChar char="•"/>
            </a:pPr>
            <a:r>
              <a:rPr lang="en-US" b="1" dirty="0"/>
              <a:t>Asset Tracking – In the last three years, Dish has spent upwards of $500k/year on office chairs that cost from $150 to $500 or more. These assets can roll away, leaving meeting planners hunting for seats in the offices of resourceful employees.</a:t>
            </a:r>
          </a:p>
          <a:p>
            <a:endParaRPr lang="en-US" b="1" dirty="0"/>
          </a:p>
          <a:p>
            <a:endParaRPr lang="en-US" dirty="0"/>
          </a:p>
        </p:txBody>
      </p:sp>
      <p:sp>
        <p:nvSpPr>
          <p:cNvPr id="4" name="Slide Number Placeholder 3"/>
          <p:cNvSpPr>
            <a:spLocks noGrp="1"/>
          </p:cNvSpPr>
          <p:nvPr>
            <p:ph type="sldNum" sz="quarter" idx="10"/>
          </p:nvPr>
        </p:nvSpPr>
        <p:spPr/>
        <p:txBody>
          <a:bodyPr/>
          <a:lstStyle/>
          <a:p>
            <a:fld id="{E5C1179B-B27E-415E-A362-E93974FF955B}" type="slidenum">
              <a:rPr lang="en-US" smtClean="0"/>
              <a:t>10</a:t>
            </a:fld>
            <a:endParaRPr lang="en-US"/>
          </a:p>
        </p:txBody>
      </p:sp>
    </p:spTree>
    <p:extLst>
      <p:ext uri="{BB962C8B-B14F-4D97-AF65-F5344CB8AC3E}">
        <p14:creationId xmlns:p14="http://schemas.microsoft.com/office/powerpoint/2010/main" val="1467096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5C1179B-B27E-415E-A362-E93974FF955B}" type="slidenum">
              <a:rPr lang="en-US" smtClean="0"/>
              <a:t>11</a:t>
            </a:fld>
            <a:endParaRPr lang="en-US"/>
          </a:p>
        </p:txBody>
      </p:sp>
    </p:spTree>
    <p:extLst>
      <p:ext uri="{BB962C8B-B14F-4D97-AF65-F5344CB8AC3E}">
        <p14:creationId xmlns:p14="http://schemas.microsoft.com/office/powerpoint/2010/main" val="3186250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application deals with the cafeteria and available seating. The solution is a sensor that enters data in AWS where the user can query via an Echo device in a common area.</a:t>
            </a:r>
          </a:p>
        </p:txBody>
      </p:sp>
      <p:sp>
        <p:nvSpPr>
          <p:cNvPr id="4" name="Slide Number Placeholder 3"/>
          <p:cNvSpPr>
            <a:spLocks noGrp="1"/>
          </p:cNvSpPr>
          <p:nvPr>
            <p:ph type="sldNum" sz="quarter" idx="10"/>
          </p:nvPr>
        </p:nvSpPr>
        <p:spPr/>
        <p:txBody>
          <a:bodyPr/>
          <a:lstStyle/>
          <a:p>
            <a:fld id="{E5C1179B-B27E-415E-A362-E93974FF955B}" type="slidenum">
              <a:rPr lang="en-US" smtClean="0"/>
              <a:t>2</a:t>
            </a:fld>
            <a:endParaRPr lang="en-US"/>
          </a:p>
        </p:txBody>
      </p:sp>
    </p:spTree>
    <p:extLst>
      <p:ext uri="{BB962C8B-B14F-4D97-AF65-F5344CB8AC3E}">
        <p14:creationId xmlns:p14="http://schemas.microsoft.com/office/powerpoint/2010/main" val="1359336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asks “Alexa, how many seats are available in the cafeteria?” The Dot answers “There are 47 seats available.” We know, because we counted, that this is 27% occupancy of the 174 seats. </a:t>
            </a:r>
          </a:p>
        </p:txBody>
      </p:sp>
      <p:sp>
        <p:nvSpPr>
          <p:cNvPr id="4" name="Slide Number Placeholder 3"/>
          <p:cNvSpPr>
            <a:spLocks noGrp="1"/>
          </p:cNvSpPr>
          <p:nvPr>
            <p:ph type="sldNum" sz="quarter" idx="10"/>
          </p:nvPr>
        </p:nvSpPr>
        <p:spPr/>
        <p:txBody>
          <a:bodyPr/>
          <a:lstStyle/>
          <a:p>
            <a:fld id="{E5C1179B-B27E-415E-A362-E93974FF955B}" type="slidenum">
              <a:rPr lang="en-US" smtClean="0"/>
              <a:t>3</a:t>
            </a:fld>
            <a:endParaRPr lang="en-US"/>
          </a:p>
        </p:txBody>
      </p:sp>
    </p:spTree>
    <p:extLst>
      <p:ext uri="{BB962C8B-B14F-4D97-AF65-F5344CB8AC3E}">
        <p14:creationId xmlns:p14="http://schemas.microsoft.com/office/powerpoint/2010/main" val="1788053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occasion, a group of nerds may be occupying a good portion of the cafeteria. People who might like to go relax in the cafeteria would be our obvious users. But facilities management and our food service partner, Brock, would also benefit from the historic data to determine staffing and purchasing needs.</a:t>
            </a:r>
          </a:p>
        </p:txBody>
      </p:sp>
      <p:sp>
        <p:nvSpPr>
          <p:cNvPr id="4" name="Slide Number Placeholder 3"/>
          <p:cNvSpPr>
            <a:spLocks noGrp="1"/>
          </p:cNvSpPr>
          <p:nvPr>
            <p:ph type="sldNum" sz="quarter" idx="10"/>
          </p:nvPr>
        </p:nvSpPr>
        <p:spPr/>
        <p:txBody>
          <a:bodyPr/>
          <a:lstStyle/>
          <a:p>
            <a:fld id="{E5C1179B-B27E-415E-A362-E93974FF955B}" type="slidenum">
              <a:rPr lang="en-US" smtClean="0"/>
              <a:t>4</a:t>
            </a:fld>
            <a:endParaRPr lang="en-US"/>
          </a:p>
        </p:txBody>
      </p:sp>
    </p:spTree>
    <p:extLst>
      <p:ext uri="{BB962C8B-B14F-4D97-AF65-F5344CB8AC3E}">
        <p14:creationId xmlns:p14="http://schemas.microsoft.com/office/powerpoint/2010/main" val="700655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application in action.</a:t>
            </a:r>
          </a:p>
        </p:txBody>
      </p:sp>
      <p:sp>
        <p:nvSpPr>
          <p:cNvPr id="4" name="Slide Number Placeholder 3"/>
          <p:cNvSpPr>
            <a:spLocks noGrp="1"/>
          </p:cNvSpPr>
          <p:nvPr>
            <p:ph type="sldNum" sz="quarter" idx="10"/>
          </p:nvPr>
        </p:nvSpPr>
        <p:spPr/>
        <p:txBody>
          <a:bodyPr/>
          <a:lstStyle/>
          <a:p>
            <a:fld id="{E5C1179B-B27E-415E-A362-E93974FF955B}" type="slidenum">
              <a:rPr lang="en-US" smtClean="0"/>
              <a:t>5</a:t>
            </a:fld>
            <a:endParaRPr lang="en-US"/>
          </a:p>
        </p:txBody>
      </p:sp>
    </p:spTree>
    <p:extLst>
      <p:ext uri="{BB962C8B-B14F-4D97-AF65-F5344CB8AC3E}">
        <p14:creationId xmlns:p14="http://schemas.microsoft.com/office/powerpoint/2010/main" val="250888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Financial (battery life) link https://monnit.azureedge.net/content/documents/datasheets/sensors/MDS-030-Seat-Sensor-Data-Sheet.pdf</a:t>
            </a:r>
          </a:p>
          <a:p>
            <a:pPr marL="174708" indent="-174708">
              <a:buFont typeface="Arial" panose="020B0604020202020204" pitchFamily="34" charset="0"/>
              <a:buChar char="•"/>
            </a:pPr>
            <a:r>
              <a:rPr lang="en-US" dirty="0"/>
              <a:t>Financial considerations [174 seats * (sensors + power)]. Our sensors cost $10 retail. If DISH purchases in bulk, we imagine the cost could be reduced to $5 per seat (or less), bringing the sensor implementation cost below $1000 for the whole café.</a:t>
            </a:r>
          </a:p>
          <a:p>
            <a:pPr marL="174708" indent="-174708">
              <a:buFont typeface="Arial" panose="020B0604020202020204" pitchFamily="34" charset="0"/>
              <a:buChar char="•"/>
            </a:pPr>
            <a:r>
              <a:rPr lang="en-US" dirty="0"/>
              <a:t>Large Scale Potential – The sky is the limit with this application. There are as many possible installations as there are seats in offices.</a:t>
            </a:r>
          </a:p>
          <a:p>
            <a:pPr marL="174708" indent="-174708">
              <a:buFont typeface="Arial" panose="020B0604020202020204" pitchFamily="34" charset="0"/>
              <a:buChar char="•"/>
            </a:pPr>
            <a:r>
              <a:rPr lang="en-US" dirty="0"/>
              <a:t>Latency – Slower response of the sensors is not an issue, it only needs to be reasonably accurate to allow the user to draw their own conclusions. Knowing there are 12 or 14 seats in the cafeteria doesn’t really change the decision.</a:t>
            </a:r>
          </a:p>
        </p:txBody>
      </p:sp>
      <p:sp>
        <p:nvSpPr>
          <p:cNvPr id="4" name="Slide Number Placeholder 3"/>
          <p:cNvSpPr>
            <a:spLocks noGrp="1"/>
          </p:cNvSpPr>
          <p:nvPr>
            <p:ph type="sldNum" sz="quarter" idx="10"/>
          </p:nvPr>
        </p:nvSpPr>
        <p:spPr/>
        <p:txBody>
          <a:bodyPr/>
          <a:lstStyle/>
          <a:p>
            <a:fld id="{E5C1179B-B27E-415E-A362-E93974FF955B}" type="slidenum">
              <a:rPr lang="en-US" smtClean="0"/>
              <a:t>6</a:t>
            </a:fld>
            <a:endParaRPr lang="en-US"/>
          </a:p>
        </p:txBody>
      </p:sp>
    </p:spTree>
    <p:extLst>
      <p:ext uri="{BB962C8B-B14F-4D97-AF65-F5344CB8AC3E}">
        <p14:creationId xmlns:p14="http://schemas.microsoft.com/office/powerpoint/2010/main" val="2642879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began thinking about our concept, Paula remembered an idea she saw on innovation marketplace (shout out to Oscar Garcia, a Dr. Dish rep in Arizona). The idea concerned seating in a CSC area and knowing which seats are available. Once we came up with our idea, we’ve seen other application ideas about specific seats available in restaurant, public transit and movie theater applications. </a:t>
            </a:r>
          </a:p>
        </p:txBody>
      </p:sp>
      <p:sp>
        <p:nvSpPr>
          <p:cNvPr id="4" name="Slide Number Placeholder 3"/>
          <p:cNvSpPr>
            <a:spLocks noGrp="1"/>
          </p:cNvSpPr>
          <p:nvPr>
            <p:ph type="sldNum" sz="quarter" idx="10"/>
          </p:nvPr>
        </p:nvSpPr>
        <p:spPr/>
        <p:txBody>
          <a:bodyPr/>
          <a:lstStyle/>
          <a:p>
            <a:fld id="{E5C1179B-B27E-415E-A362-E93974FF955B}" type="slidenum">
              <a:rPr lang="en-US" smtClean="0"/>
              <a:t>7</a:t>
            </a:fld>
            <a:endParaRPr lang="en-US"/>
          </a:p>
        </p:txBody>
      </p:sp>
    </p:spTree>
    <p:extLst>
      <p:ext uri="{BB962C8B-B14F-4D97-AF65-F5344CB8AC3E}">
        <p14:creationId xmlns:p14="http://schemas.microsoft.com/office/powerpoint/2010/main" val="595571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our idea is a count of seats to determine simple occupancy, contains an on-line application, and, of course, integrates with Alexa.</a:t>
            </a:r>
          </a:p>
        </p:txBody>
      </p:sp>
      <p:sp>
        <p:nvSpPr>
          <p:cNvPr id="4" name="Slide Number Placeholder 3"/>
          <p:cNvSpPr>
            <a:spLocks noGrp="1"/>
          </p:cNvSpPr>
          <p:nvPr>
            <p:ph type="sldNum" sz="quarter" idx="10"/>
          </p:nvPr>
        </p:nvSpPr>
        <p:spPr/>
        <p:txBody>
          <a:bodyPr/>
          <a:lstStyle/>
          <a:p>
            <a:fld id="{E5C1179B-B27E-415E-A362-E93974FF955B}" type="slidenum">
              <a:rPr lang="en-US" smtClean="0"/>
              <a:t>8</a:t>
            </a:fld>
            <a:endParaRPr lang="en-US"/>
          </a:p>
        </p:txBody>
      </p:sp>
    </p:spTree>
    <p:extLst>
      <p:ext uri="{BB962C8B-B14F-4D97-AF65-F5344CB8AC3E}">
        <p14:creationId xmlns:p14="http://schemas.microsoft.com/office/powerpoint/2010/main" val="1180802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for Usefulness and Utility, this application encourages employees to take a break for lunch. Refreshed employees are productive employees. Also, time spent hunting for a seat will be reduced, and folks on the fourth floor or in building two will no longer trek to the cafeteria, only to find it full. Ultimately, a history of usage and seating data will provide additional information.</a:t>
            </a:r>
          </a:p>
        </p:txBody>
      </p:sp>
      <p:sp>
        <p:nvSpPr>
          <p:cNvPr id="4" name="Slide Number Placeholder 3"/>
          <p:cNvSpPr>
            <a:spLocks noGrp="1"/>
          </p:cNvSpPr>
          <p:nvPr>
            <p:ph type="sldNum" sz="quarter" idx="10"/>
          </p:nvPr>
        </p:nvSpPr>
        <p:spPr/>
        <p:txBody>
          <a:bodyPr/>
          <a:lstStyle/>
          <a:p>
            <a:fld id="{E5C1179B-B27E-415E-A362-E93974FF955B}" type="slidenum">
              <a:rPr lang="en-US" smtClean="0"/>
              <a:t>9</a:t>
            </a:fld>
            <a:endParaRPr lang="en-US"/>
          </a:p>
        </p:txBody>
      </p:sp>
    </p:spTree>
    <p:extLst>
      <p:ext uri="{BB962C8B-B14F-4D97-AF65-F5344CB8AC3E}">
        <p14:creationId xmlns:p14="http://schemas.microsoft.com/office/powerpoint/2010/main" val="38596892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F3817-8DEA-4FC5-ABF8-E4CE8FF3B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D3C654-CA0A-47E9-9F93-8A2C4DDD7ABC}"/>
              </a:ext>
            </a:extLst>
          </p:cNvPr>
          <p:cNvSpPr>
            <a:spLocks noGrp="1"/>
          </p:cNvSpPr>
          <p:nvPr>
            <p:ph type="subTitle" idx="1"/>
          </p:nvPr>
        </p:nvSpPr>
        <p:spPr>
          <a:xfrm>
            <a:off x="1524000" y="3602037"/>
            <a:ext cx="9144000" cy="2133599"/>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a:extLst>
              <a:ext uri="{FF2B5EF4-FFF2-40B4-BE49-F238E27FC236}">
                <a16:creationId xmlns:a16="http://schemas.microsoft.com/office/drawing/2014/main" id="{E2F04228-F4EE-43AA-955A-547F21A5DB04}"/>
              </a:ext>
            </a:extLst>
          </p:cNvPr>
          <p:cNvPicPr>
            <a:picLocks noChangeAspect="1"/>
          </p:cNvPicPr>
          <p:nvPr userDrawn="1"/>
        </p:nvPicPr>
        <p:blipFill>
          <a:blip r:embed="rId2"/>
          <a:stretch>
            <a:fillRect/>
          </a:stretch>
        </p:blipFill>
        <p:spPr>
          <a:xfrm>
            <a:off x="1524000" y="5950857"/>
            <a:ext cx="9042400" cy="894521"/>
          </a:xfrm>
          <a:prstGeom prst="rect">
            <a:avLst/>
          </a:prstGeom>
        </p:spPr>
      </p:pic>
    </p:spTree>
    <p:extLst>
      <p:ext uri="{BB962C8B-B14F-4D97-AF65-F5344CB8AC3E}">
        <p14:creationId xmlns:p14="http://schemas.microsoft.com/office/powerpoint/2010/main" val="2183886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FDC06-6C5E-49C5-8679-D5FA3CA45A25}"/>
              </a:ext>
            </a:extLst>
          </p:cNvPr>
          <p:cNvSpPr>
            <a:spLocks noGrp="1"/>
          </p:cNvSpPr>
          <p:nvPr>
            <p:ph type="title"/>
          </p:nvPr>
        </p:nvSpPr>
        <p:spPr>
          <a:xfrm>
            <a:off x="1676400" y="18255"/>
            <a:ext cx="9954126" cy="1325563"/>
          </a:xfrm>
        </p:spPr>
        <p:txBody>
          <a:bodyPr/>
          <a:lstStyle>
            <a:lvl1pPr>
              <a:defRPr b="1">
                <a:solidFill>
                  <a:schemeClr val="bg1"/>
                </a:solidFill>
              </a:defRPr>
            </a:lvl1pPr>
          </a:lstStyle>
          <a:p>
            <a:r>
              <a:rPr lang="en-US" dirty="0"/>
              <a:t>Click to edit Master title style</a:t>
            </a:r>
          </a:p>
        </p:txBody>
      </p:sp>
      <p:pic>
        <p:nvPicPr>
          <p:cNvPr id="7" name="Picture 6">
            <a:extLst>
              <a:ext uri="{FF2B5EF4-FFF2-40B4-BE49-F238E27FC236}">
                <a16:creationId xmlns:a16="http://schemas.microsoft.com/office/drawing/2014/main" id="{2E7EDC07-D290-441C-988B-2276DB7B353F}"/>
              </a:ext>
            </a:extLst>
          </p:cNvPr>
          <p:cNvPicPr>
            <a:picLocks noChangeAspect="1"/>
          </p:cNvPicPr>
          <p:nvPr userDrawn="1"/>
        </p:nvPicPr>
        <p:blipFill>
          <a:blip r:embed="rId2"/>
          <a:stretch>
            <a:fillRect/>
          </a:stretch>
        </p:blipFill>
        <p:spPr>
          <a:xfrm>
            <a:off x="1387185" y="5898617"/>
            <a:ext cx="8779001" cy="926006"/>
          </a:xfrm>
          <a:prstGeom prst="rect">
            <a:avLst/>
          </a:prstGeom>
        </p:spPr>
      </p:pic>
    </p:spTree>
    <p:extLst>
      <p:ext uri="{BB962C8B-B14F-4D97-AF65-F5344CB8AC3E}">
        <p14:creationId xmlns:p14="http://schemas.microsoft.com/office/powerpoint/2010/main" val="2962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1F19C-DD21-4E69-A187-488EAC3040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B296E2-BB4E-492E-A7C9-3CFEA0EFF78C}"/>
              </a:ext>
            </a:extLst>
          </p:cNvPr>
          <p:cNvSpPr>
            <a:spLocks noGrp="1"/>
          </p:cNvSpPr>
          <p:nvPr>
            <p:ph type="body" idx="1"/>
          </p:nvPr>
        </p:nvSpPr>
        <p:spPr>
          <a:xfrm>
            <a:off x="831850" y="4487864"/>
            <a:ext cx="10515600" cy="12338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7" name="Picture 6">
            <a:extLst>
              <a:ext uri="{FF2B5EF4-FFF2-40B4-BE49-F238E27FC236}">
                <a16:creationId xmlns:a16="http://schemas.microsoft.com/office/drawing/2014/main" id="{84F3D8B2-3A47-4DD3-AB1E-B6DF2D5470AA}"/>
              </a:ext>
            </a:extLst>
          </p:cNvPr>
          <p:cNvPicPr>
            <a:picLocks noChangeAspect="1"/>
          </p:cNvPicPr>
          <p:nvPr userDrawn="1"/>
        </p:nvPicPr>
        <p:blipFill>
          <a:blip r:embed="rId2"/>
          <a:stretch>
            <a:fillRect/>
          </a:stretch>
        </p:blipFill>
        <p:spPr>
          <a:xfrm>
            <a:off x="1706499" y="5907314"/>
            <a:ext cx="8779001" cy="950686"/>
          </a:xfrm>
          <a:prstGeom prst="rect">
            <a:avLst/>
          </a:prstGeom>
        </p:spPr>
      </p:pic>
    </p:spTree>
    <p:extLst>
      <p:ext uri="{BB962C8B-B14F-4D97-AF65-F5344CB8AC3E}">
        <p14:creationId xmlns:p14="http://schemas.microsoft.com/office/powerpoint/2010/main" val="2030477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5654-C990-4A5F-9388-B0FE73D79D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72A5AC-8BD1-4C79-BFDA-03F4F3082395}"/>
              </a:ext>
            </a:extLst>
          </p:cNvPr>
          <p:cNvSpPr>
            <a:spLocks noGrp="1"/>
          </p:cNvSpPr>
          <p:nvPr>
            <p:ph sz="half" idx="1"/>
          </p:nvPr>
        </p:nvSpPr>
        <p:spPr>
          <a:xfrm>
            <a:off x="838200" y="1825625"/>
            <a:ext cx="5181600" cy="39655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F668A0-501E-45F0-80B7-6E7940EB454D}"/>
              </a:ext>
            </a:extLst>
          </p:cNvPr>
          <p:cNvSpPr>
            <a:spLocks noGrp="1"/>
          </p:cNvSpPr>
          <p:nvPr>
            <p:ph sz="half" idx="2"/>
          </p:nvPr>
        </p:nvSpPr>
        <p:spPr>
          <a:xfrm>
            <a:off x="6172200" y="1825625"/>
            <a:ext cx="5181600" cy="39655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ECE253CE-7D5F-4FEF-8F98-5DA971110E09}"/>
              </a:ext>
            </a:extLst>
          </p:cNvPr>
          <p:cNvPicPr>
            <a:picLocks noChangeAspect="1"/>
          </p:cNvPicPr>
          <p:nvPr userDrawn="1"/>
        </p:nvPicPr>
        <p:blipFill>
          <a:blip r:embed="rId2"/>
          <a:stretch>
            <a:fillRect/>
          </a:stretch>
        </p:blipFill>
        <p:spPr>
          <a:xfrm>
            <a:off x="1320800" y="6059678"/>
            <a:ext cx="9550400" cy="780067"/>
          </a:xfrm>
          <a:prstGeom prst="rect">
            <a:avLst/>
          </a:prstGeom>
        </p:spPr>
      </p:pic>
    </p:spTree>
    <p:extLst>
      <p:ext uri="{BB962C8B-B14F-4D97-AF65-F5344CB8AC3E}">
        <p14:creationId xmlns:p14="http://schemas.microsoft.com/office/powerpoint/2010/main" val="37702589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DF9702-86B1-4539-B7CA-28A8F31D8857}"/>
              </a:ext>
            </a:extLst>
          </p:cNvPr>
          <p:cNvPicPr>
            <a:picLocks noChangeAspect="1"/>
          </p:cNvPicPr>
          <p:nvPr userDrawn="1"/>
        </p:nvPicPr>
        <p:blipFill>
          <a:blip r:embed="rId6"/>
          <a:stretch>
            <a:fillRect/>
          </a:stretch>
        </p:blipFill>
        <p:spPr>
          <a:xfrm>
            <a:off x="0" y="0"/>
            <a:ext cx="12192000" cy="2311195"/>
          </a:xfrm>
          <a:prstGeom prst="rect">
            <a:avLst/>
          </a:prstGeom>
        </p:spPr>
      </p:pic>
      <p:sp>
        <p:nvSpPr>
          <p:cNvPr id="2" name="Title Placeholder 1">
            <a:extLst>
              <a:ext uri="{FF2B5EF4-FFF2-40B4-BE49-F238E27FC236}">
                <a16:creationId xmlns:a16="http://schemas.microsoft.com/office/drawing/2014/main" id="{BAFC30D4-0BBF-4161-A03B-5DB788136860}"/>
              </a:ext>
            </a:extLst>
          </p:cNvPr>
          <p:cNvSpPr>
            <a:spLocks noGrp="1"/>
          </p:cNvSpPr>
          <p:nvPr>
            <p:ph type="title"/>
          </p:nvPr>
        </p:nvSpPr>
        <p:spPr>
          <a:xfrm>
            <a:off x="1676400" y="1825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EDEBF1-C2F0-42E4-B83D-E568C7AD07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701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1.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6.svg"/><Relationship Id="rId4" Type="http://schemas.openxmlformats.org/officeDocument/2006/relationships/image" Target="../media/image22.sv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EFAE44-92D8-4C3F-8B9B-3A875BE96176}"/>
              </a:ext>
            </a:extLst>
          </p:cNvPr>
          <p:cNvPicPr>
            <a:picLocks noChangeAspect="1"/>
          </p:cNvPicPr>
          <p:nvPr/>
        </p:nvPicPr>
        <p:blipFill>
          <a:blip r:embed="rId3"/>
          <a:stretch>
            <a:fillRect/>
          </a:stretch>
        </p:blipFill>
        <p:spPr>
          <a:xfrm>
            <a:off x="5495561" y="1892968"/>
            <a:ext cx="5364945" cy="3794541"/>
          </a:xfrm>
          <a:prstGeom prst="rect">
            <a:avLst/>
          </a:prstGeom>
        </p:spPr>
      </p:pic>
      <p:sp>
        <p:nvSpPr>
          <p:cNvPr id="6" name="Title 1">
            <a:extLst>
              <a:ext uri="{FF2B5EF4-FFF2-40B4-BE49-F238E27FC236}">
                <a16:creationId xmlns:a16="http://schemas.microsoft.com/office/drawing/2014/main" id="{208073F2-68DD-4E30-AED4-6E34B897DAA2}"/>
              </a:ext>
            </a:extLst>
          </p:cNvPr>
          <p:cNvSpPr>
            <a:spLocks noGrp="1"/>
          </p:cNvSpPr>
          <p:nvPr>
            <p:ph type="ctrTitle"/>
          </p:nvPr>
        </p:nvSpPr>
        <p:spPr bwMode="auto">
          <a:xfrm>
            <a:off x="195369" y="2552699"/>
            <a:ext cx="4977063" cy="175260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latin typeface="+mn-lt"/>
              </a:rPr>
              <a:t>Team 4</a:t>
            </a:r>
            <a:br>
              <a:rPr lang="en-US" altLang="en-US" dirty="0">
                <a:latin typeface="+mn-lt"/>
              </a:rPr>
            </a:br>
            <a:r>
              <a:rPr lang="en-US" altLang="en-US" dirty="0">
                <a:latin typeface="+mn-lt"/>
              </a:rPr>
              <a:t> </a:t>
            </a:r>
            <a:r>
              <a:rPr lang="en-US" altLang="en-US" dirty="0" err="1">
                <a:latin typeface="+mn-lt"/>
              </a:rPr>
              <a:t>SeatIT</a:t>
            </a:r>
            <a:endParaRPr lang="en-US" altLang="en-US" dirty="0">
              <a:latin typeface="+mn-lt"/>
            </a:endParaRPr>
          </a:p>
        </p:txBody>
      </p:sp>
    </p:spTree>
    <p:extLst>
      <p:ext uri="{BB962C8B-B14F-4D97-AF65-F5344CB8AC3E}">
        <p14:creationId xmlns:p14="http://schemas.microsoft.com/office/powerpoint/2010/main" val="2314611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D3EB49-CE78-4FD4-B757-234C09638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8683" y="1297377"/>
            <a:ext cx="3887845" cy="2131623"/>
          </a:xfrm>
          <a:prstGeom prst="rect">
            <a:avLst/>
          </a:prstGeom>
        </p:spPr>
      </p:pic>
      <p:pic>
        <p:nvPicPr>
          <p:cNvPr id="8" name="Picture 7">
            <a:extLst>
              <a:ext uri="{FF2B5EF4-FFF2-40B4-BE49-F238E27FC236}">
                <a16:creationId xmlns:a16="http://schemas.microsoft.com/office/drawing/2014/main" id="{FE1E2C3A-7D2D-482E-AE59-E4DE8E5BAA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3234" y="2256251"/>
            <a:ext cx="2621909" cy="2836398"/>
          </a:xfrm>
          <a:prstGeom prst="rect">
            <a:avLst/>
          </a:prstGeom>
        </p:spPr>
      </p:pic>
      <p:pic>
        <p:nvPicPr>
          <p:cNvPr id="10" name="Picture 9">
            <a:extLst>
              <a:ext uri="{FF2B5EF4-FFF2-40B4-BE49-F238E27FC236}">
                <a16:creationId xmlns:a16="http://schemas.microsoft.com/office/drawing/2014/main" id="{E44C98C3-EEB2-44A1-BEBE-855BD097D9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857" y="1347804"/>
            <a:ext cx="3756035" cy="2131623"/>
          </a:xfrm>
          <a:prstGeom prst="rect">
            <a:avLst/>
          </a:prstGeom>
        </p:spPr>
      </p:pic>
      <p:pic>
        <p:nvPicPr>
          <p:cNvPr id="12" name="Picture 11">
            <a:extLst>
              <a:ext uri="{FF2B5EF4-FFF2-40B4-BE49-F238E27FC236}">
                <a16:creationId xmlns:a16="http://schemas.microsoft.com/office/drawing/2014/main" id="{F23ECD30-9D1A-40B3-966C-E99FC58A4A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8973" y="3674450"/>
            <a:ext cx="2621909" cy="2358916"/>
          </a:xfrm>
          <a:prstGeom prst="rect">
            <a:avLst/>
          </a:prstGeom>
        </p:spPr>
      </p:pic>
      <p:sp>
        <p:nvSpPr>
          <p:cNvPr id="17" name="Title 1">
            <a:extLst>
              <a:ext uri="{FF2B5EF4-FFF2-40B4-BE49-F238E27FC236}">
                <a16:creationId xmlns:a16="http://schemas.microsoft.com/office/drawing/2014/main" id="{D57D1143-847B-4134-9C76-D3AB09A47A8C}"/>
              </a:ext>
            </a:extLst>
          </p:cNvPr>
          <p:cNvSpPr>
            <a:spLocks noGrp="1"/>
          </p:cNvSpPr>
          <p:nvPr>
            <p:ph type="title"/>
          </p:nvPr>
        </p:nvSpPr>
        <p:spPr>
          <a:xfrm>
            <a:off x="1676400" y="18255"/>
            <a:ext cx="9954126" cy="1325563"/>
          </a:xfrm>
        </p:spPr>
        <p:txBody>
          <a:bodyPr/>
          <a:lstStyle/>
          <a:p>
            <a:r>
              <a:rPr lang="en-US" dirty="0"/>
              <a:t>Future Possibilities </a:t>
            </a:r>
          </a:p>
        </p:txBody>
      </p:sp>
      <p:pic>
        <p:nvPicPr>
          <p:cNvPr id="3" name="Picture 2">
            <a:extLst>
              <a:ext uri="{FF2B5EF4-FFF2-40B4-BE49-F238E27FC236}">
                <a16:creationId xmlns:a16="http://schemas.microsoft.com/office/drawing/2014/main" id="{11D7ECEC-E0F8-4B15-B236-60DACB040E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4588" y="3674450"/>
            <a:ext cx="3756034" cy="2358916"/>
          </a:xfrm>
          <a:prstGeom prst="rect">
            <a:avLst/>
          </a:prstGeom>
        </p:spPr>
      </p:pic>
    </p:spTree>
    <p:extLst>
      <p:ext uri="{BB962C8B-B14F-4D97-AF65-F5344CB8AC3E}">
        <p14:creationId xmlns:p14="http://schemas.microsoft.com/office/powerpoint/2010/main" val="132228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0-#ppt_w/2"/>
                                          </p:val>
                                        </p:tav>
                                        <p:tav tm="100000">
                                          <p:val>
                                            <p:strVal val="#ppt_x"/>
                                          </p:val>
                                        </p:tav>
                                      </p:tavLst>
                                    </p:anim>
                                    <p:anim calcmode="lin" valueType="num">
                                      <p:cBhvr additive="base">
                                        <p:cTn id="1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1000" fill="hold"/>
                                        <p:tgtEl>
                                          <p:spTgt spid="8"/>
                                        </p:tgtEl>
                                        <p:attrNameLst>
                                          <p:attrName>ppt_x</p:attrName>
                                        </p:attrNameLst>
                                      </p:cBhvr>
                                      <p:tavLst>
                                        <p:tav tm="0">
                                          <p:val>
                                            <p:strVal val="1+#ppt_w/2"/>
                                          </p:val>
                                        </p:tav>
                                        <p:tav tm="100000">
                                          <p:val>
                                            <p:strVal val="#ppt_x"/>
                                          </p:val>
                                        </p:tav>
                                      </p:tavLst>
                                    </p:anim>
                                    <p:anim calcmode="lin" valueType="num">
                                      <p:cBhvr additive="base">
                                        <p:cTn id="26"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1000" fill="hold"/>
                                        <p:tgtEl>
                                          <p:spTgt spid="4"/>
                                        </p:tgtEl>
                                        <p:attrNameLst>
                                          <p:attrName>ppt_x</p:attrName>
                                        </p:attrNameLst>
                                      </p:cBhvr>
                                      <p:tavLst>
                                        <p:tav tm="0">
                                          <p:val>
                                            <p:strVal val="#ppt_x"/>
                                          </p:val>
                                        </p:tav>
                                        <p:tav tm="100000">
                                          <p:val>
                                            <p:strVal val="#ppt_x"/>
                                          </p:val>
                                        </p:tav>
                                      </p:tavLst>
                                    </p:anim>
                                    <p:anim calcmode="lin" valueType="num">
                                      <p:cBhvr additive="base">
                                        <p:cTn id="32"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E0235-9CAC-4C26-AB87-F64CAC0026B0}"/>
              </a:ext>
            </a:extLst>
          </p:cNvPr>
          <p:cNvSpPr>
            <a:spLocks noGrp="1"/>
          </p:cNvSpPr>
          <p:nvPr>
            <p:ph type="title"/>
          </p:nvPr>
        </p:nvSpPr>
        <p:spPr/>
        <p:txBody>
          <a:bodyPr/>
          <a:lstStyle/>
          <a:p>
            <a:r>
              <a:rPr lang="en-US" dirty="0"/>
              <a:t>Questions?</a:t>
            </a:r>
          </a:p>
        </p:txBody>
      </p:sp>
      <p:sp>
        <p:nvSpPr>
          <p:cNvPr id="3" name="TextBox 2">
            <a:extLst>
              <a:ext uri="{FF2B5EF4-FFF2-40B4-BE49-F238E27FC236}">
                <a16:creationId xmlns:a16="http://schemas.microsoft.com/office/drawing/2014/main" id="{CEC0028B-89C6-4BBB-8FFB-523A78B7042A}"/>
              </a:ext>
            </a:extLst>
          </p:cNvPr>
          <p:cNvSpPr txBox="1"/>
          <p:nvPr/>
        </p:nvSpPr>
        <p:spPr>
          <a:xfrm>
            <a:off x="1323458" y="1449386"/>
            <a:ext cx="5000541" cy="4370427"/>
          </a:xfrm>
          <a:prstGeom prst="rect">
            <a:avLst/>
          </a:prstGeom>
          <a:noFill/>
        </p:spPr>
        <p:txBody>
          <a:bodyPr wrap="square" rtlCol="0">
            <a:spAutoFit/>
          </a:bodyPr>
          <a:lstStyle/>
          <a:p>
            <a:pPr algn="ctr"/>
            <a:r>
              <a:rPr lang="en-US" sz="3200" b="1" dirty="0"/>
              <a:t>Team </a:t>
            </a:r>
            <a:r>
              <a:rPr lang="en-US" sz="3200" b="1" dirty="0" err="1"/>
              <a:t>SeatIT</a:t>
            </a:r>
            <a:r>
              <a:rPr lang="en-US" sz="3200" b="1" dirty="0"/>
              <a:t> (HAT4)</a:t>
            </a:r>
          </a:p>
          <a:p>
            <a:pPr algn="ctr"/>
            <a:endParaRPr lang="en-US" sz="3200" b="1" dirty="0"/>
          </a:p>
          <a:p>
            <a:pPr algn="ctr"/>
            <a:r>
              <a:rPr lang="en-US" sz="2800" dirty="0"/>
              <a:t>Paula Robson</a:t>
            </a:r>
          </a:p>
          <a:p>
            <a:pPr algn="ctr"/>
            <a:r>
              <a:rPr lang="en-US" sz="2800" dirty="0"/>
              <a:t>Kim Mavrakos</a:t>
            </a:r>
          </a:p>
          <a:p>
            <a:pPr algn="ctr"/>
            <a:r>
              <a:rPr lang="en-US" sz="2800" dirty="0"/>
              <a:t>Andrew Lattner</a:t>
            </a:r>
          </a:p>
          <a:p>
            <a:pPr algn="ctr"/>
            <a:r>
              <a:rPr lang="en-US" sz="2800" dirty="0"/>
              <a:t>Jonathan Herring (Galvanize)</a:t>
            </a:r>
          </a:p>
          <a:p>
            <a:pPr algn="ctr"/>
            <a:r>
              <a:rPr lang="en-US" sz="2800" dirty="0"/>
              <a:t>Clark Newell (Galvanize)</a:t>
            </a:r>
          </a:p>
          <a:p>
            <a:pPr algn="ctr"/>
            <a:r>
              <a:rPr lang="en-US" sz="2800" dirty="0"/>
              <a:t>Eric Logue (Galvanize)</a:t>
            </a:r>
          </a:p>
          <a:p>
            <a:pPr algn="ctr"/>
            <a:r>
              <a:rPr lang="en-US" sz="2800" dirty="0"/>
              <a:t>Robert Reed</a:t>
            </a:r>
          </a:p>
          <a:p>
            <a:endParaRPr lang="en-US" dirty="0"/>
          </a:p>
        </p:txBody>
      </p:sp>
      <p:pic>
        <p:nvPicPr>
          <p:cNvPr id="5" name="Picture 4" descr="A group of people posing for the camera&#10;&#10;Description generated with very high confidence">
            <a:extLst>
              <a:ext uri="{FF2B5EF4-FFF2-40B4-BE49-F238E27FC236}">
                <a16:creationId xmlns:a16="http://schemas.microsoft.com/office/drawing/2014/main" id="{3C2A5851-247B-4196-89E5-4467A3A99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9237" y="2549883"/>
            <a:ext cx="3511225" cy="2633419"/>
          </a:xfrm>
          <a:prstGeom prst="rect">
            <a:avLst/>
          </a:prstGeom>
        </p:spPr>
      </p:pic>
    </p:spTree>
    <p:extLst>
      <p:ext uri="{BB962C8B-B14F-4D97-AF65-F5344CB8AC3E}">
        <p14:creationId xmlns:p14="http://schemas.microsoft.com/office/powerpoint/2010/main" val="3283942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039B551-E70F-4F7F-BADB-B94FC5A1C5B0}"/>
              </a:ext>
            </a:extLst>
          </p:cNvPr>
          <p:cNvSpPr>
            <a:spLocks noGrp="1"/>
          </p:cNvSpPr>
          <p:nvPr>
            <p:ph idx="4294967295"/>
          </p:nvPr>
        </p:nvSpPr>
        <p:spPr bwMode="auto">
          <a:xfrm>
            <a:off x="0" y="1736300"/>
            <a:ext cx="12192000" cy="346109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gn="ctr">
              <a:buNone/>
            </a:pPr>
            <a:r>
              <a:rPr lang="en-US" altLang="en-US" sz="2800" b="1" dirty="0"/>
              <a:t>Problem</a:t>
            </a:r>
          </a:p>
          <a:p>
            <a:pPr marL="0" indent="0" algn="ctr">
              <a:buNone/>
            </a:pPr>
            <a:r>
              <a:rPr lang="en-US" altLang="en-US" sz="2800" dirty="0"/>
              <a:t>Is there somewhere for me to sit in the café right now?</a:t>
            </a:r>
          </a:p>
          <a:p>
            <a:pPr marL="0" indent="0">
              <a:buNone/>
            </a:pPr>
            <a:endParaRPr lang="en-US" altLang="en-US" sz="2800" dirty="0"/>
          </a:p>
          <a:p>
            <a:pPr marL="0" indent="0" algn="ctr">
              <a:buNone/>
            </a:pPr>
            <a:r>
              <a:rPr lang="en-US" altLang="en-US" sz="2800" b="1" dirty="0"/>
              <a:t>Solution</a:t>
            </a:r>
            <a:endParaRPr lang="en-US" altLang="en-US" b="1" dirty="0"/>
          </a:p>
          <a:p>
            <a:pPr marL="0" indent="0" algn="ctr">
              <a:buNone/>
            </a:pPr>
            <a:r>
              <a:rPr lang="en-US" altLang="en-US" dirty="0"/>
              <a:t>           </a:t>
            </a:r>
            <a:endParaRPr lang="en-US" altLang="en-US" sz="2800" dirty="0"/>
          </a:p>
        </p:txBody>
      </p:sp>
      <p:sp>
        <p:nvSpPr>
          <p:cNvPr id="2" name="Title 1">
            <a:extLst>
              <a:ext uri="{FF2B5EF4-FFF2-40B4-BE49-F238E27FC236}">
                <a16:creationId xmlns:a16="http://schemas.microsoft.com/office/drawing/2014/main" id="{CA844EA3-DF5F-415A-A44B-582B1DDAD2CC}"/>
              </a:ext>
            </a:extLst>
          </p:cNvPr>
          <p:cNvSpPr>
            <a:spLocks noGrp="1"/>
          </p:cNvSpPr>
          <p:nvPr>
            <p:ph type="title"/>
          </p:nvPr>
        </p:nvSpPr>
        <p:spPr>
          <a:xfrm>
            <a:off x="1676400" y="18255"/>
            <a:ext cx="10258926" cy="1325563"/>
          </a:xfrm>
        </p:spPr>
        <p:txBody>
          <a:bodyPr/>
          <a:lstStyle/>
          <a:p>
            <a:r>
              <a:rPr lang="en-US" dirty="0"/>
              <a:t>The Problem &amp; Solution </a:t>
            </a:r>
          </a:p>
        </p:txBody>
      </p:sp>
      <p:sp>
        <p:nvSpPr>
          <p:cNvPr id="7" name="Arrow: Right 6">
            <a:extLst>
              <a:ext uri="{FF2B5EF4-FFF2-40B4-BE49-F238E27FC236}">
                <a16:creationId xmlns:a16="http://schemas.microsoft.com/office/drawing/2014/main" id="{66BDC6CB-72B3-400B-BBD2-86E702DDEAA9}"/>
              </a:ext>
            </a:extLst>
          </p:cNvPr>
          <p:cNvSpPr/>
          <p:nvPr/>
        </p:nvSpPr>
        <p:spPr>
          <a:xfrm>
            <a:off x="2579334" y="7128423"/>
            <a:ext cx="914400" cy="23591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nvGrpSpPr>
          <p:cNvPr id="15" name="Group 14">
            <a:extLst>
              <a:ext uri="{FF2B5EF4-FFF2-40B4-BE49-F238E27FC236}">
                <a16:creationId xmlns:a16="http://schemas.microsoft.com/office/drawing/2014/main" id="{3C359D68-B2B9-498D-AC99-BE62B456EB85}"/>
              </a:ext>
            </a:extLst>
          </p:cNvPr>
          <p:cNvGrpSpPr/>
          <p:nvPr/>
        </p:nvGrpSpPr>
        <p:grpSpPr>
          <a:xfrm>
            <a:off x="1676400" y="3702082"/>
            <a:ext cx="3247069" cy="2126189"/>
            <a:chOff x="-51158" y="2335605"/>
            <a:chExt cx="3767379" cy="3620468"/>
          </a:xfrm>
        </p:grpSpPr>
        <p:pic>
          <p:nvPicPr>
            <p:cNvPr id="19" name="Graphic 18" descr="User">
              <a:extLst>
                <a:ext uri="{FF2B5EF4-FFF2-40B4-BE49-F238E27FC236}">
                  <a16:creationId xmlns:a16="http://schemas.microsoft.com/office/drawing/2014/main" id="{36F1CDAD-4692-4AC0-B2E0-53894983E4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8" y="3967254"/>
              <a:ext cx="1339489" cy="1988819"/>
            </a:xfrm>
            <a:prstGeom prst="rect">
              <a:avLst/>
            </a:prstGeom>
          </p:spPr>
        </p:pic>
        <p:sp>
          <p:nvSpPr>
            <p:cNvPr id="20" name="Speech Bubble: Oval 19">
              <a:extLst>
                <a:ext uri="{FF2B5EF4-FFF2-40B4-BE49-F238E27FC236}">
                  <a16:creationId xmlns:a16="http://schemas.microsoft.com/office/drawing/2014/main" id="{6F86F796-B6F7-4EE8-896F-CC95E6AAE742}"/>
                </a:ext>
              </a:extLst>
            </p:cNvPr>
            <p:cNvSpPr/>
            <p:nvPr/>
          </p:nvSpPr>
          <p:spPr>
            <a:xfrm>
              <a:off x="996462" y="2335605"/>
              <a:ext cx="2719759" cy="2531110"/>
            </a:xfrm>
            <a:prstGeom prst="wedgeEllipseCallou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Alexa, how many seats are available in the cafe?</a:t>
              </a:r>
            </a:p>
          </p:txBody>
        </p:sp>
      </p:grpSp>
      <p:sp>
        <p:nvSpPr>
          <p:cNvPr id="16" name="Speech Bubble: Rectangle 15">
            <a:extLst>
              <a:ext uri="{FF2B5EF4-FFF2-40B4-BE49-F238E27FC236}">
                <a16:creationId xmlns:a16="http://schemas.microsoft.com/office/drawing/2014/main" id="{C4E3445F-7768-432C-A60B-C8BF371B4859}"/>
              </a:ext>
            </a:extLst>
          </p:cNvPr>
          <p:cNvSpPr/>
          <p:nvPr/>
        </p:nvSpPr>
        <p:spPr>
          <a:xfrm>
            <a:off x="8050770" y="3765058"/>
            <a:ext cx="2344135" cy="1145271"/>
          </a:xfrm>
          <a:prstGeom prst="wedgeRectCallou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There are 47 seats available.</a:t>
            </a:r>
          </a:p>
        </p:txBody>
      </p:sp>
      <p:sp>
        <p:nvSpPr>
          <p:cNvPr id="17" name="Flowchart: Magnetic Disk 16">
            <a:extLst>
              <a:ext uri="{FF2B5EF4-FFF2-40B4-BE49-F238E27FC236}">
                <a16:creationId xmlns:a16="http://schemas.microsoft.com/office/drawing/2014/main" id="{CC9DEFAC-C87E-4E2E-AAEE-2AB26BF5C95C}"/>
              </a:ext>
            </a:extLst>
          </p:cNvPr>
          <p:cNvSpPr/>
          <p:nvPr/>
        </p:nvSpPr>
        <p:spPr>
          <a:xfrm>
            <a:off x="7323290" y="5197390"/>
            <a:ext cx="947924" cy="461224"/>
          </a:xfrm>
          <a:prstGeom prst="flowChartMagneticDisk">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1966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C2F1-984D-455B-A550-1EA3C29B7317}"/>
              </a:ext>
            </a:extLst>
          </p:cNvPr>
          <p:cNvSpPr>
            <a:spLocks noGrp="1"/>
          </p:cNvSpPr>
          <p:nvPr>
            <p:ph type="title"/>
          </p:nvPr>
        </p:nvSpPr>
        <p:spPr>
          <a:xfrm>
            <a:off x="1676400" y="18255"/>
            <a:ext cx="10210800" cy="1325563"/>
          </a:xfrm>
        </p:spPr>
        <p:txBody>
          <a:bodyPr/>
          <a:lstStyle/>
          <a:p>
            <a:r>
              <a:rPr lang="en-US" dirty="0"/>
              <a:t>How it works </a:t>
            </a:r>
          </a:p>
        </p:txBody>
      </p:sp>
      <p:grpSp>
        <p:nvGrpSpPr>
          <p:cNvPr id="8" name="Group 7">
            <a:extLst>
              <a:ext uri="{FF2B5EF4-FFF2-40B4-BE49-F238E27FC236}">
                <a16:creationId xmlns:a16="http://schemas.microsoft.com/office/drawing/2014/main" id="{240D85D7-9A70-41DF-81E5-ABC821DAAA66}"/>
              </a:ext>
            </a:extLst>
          </p:cNvPr>
          <p:cNvGrpSpPr/>
          <p:nvPr/>
        </p:nvGrpSpPr>
        <p:grpSpPr>
          <a:xfrm>
            <a:off x="1885679" y="2984067"/>
            <a:ext cx="7611247" cy="1325563"/>
            <a:chOff x="2285994" y="4389736"/>
            <a:chExt cx="7620012" cy="1189336"/>
          </a:xfrm>
        </p:grpSpPr>
        <p:sp>
          <p:nvSpPr>
            <p:cNvPr id="13" name="Arrow: Pentagon 12">
              <a:extLst>
                <a:ext uri="{FF2B5EF4-FFF2-40B4-BE49-F238E27FC236}">
                  <a16:creationId xmlns:a16="http://schemas.microsoft.com/office/drawing/2014/main" id="{2C1260C4-32B9-4589-A6AD-4F12C0A128DB}"/>
                </a:ext>
              </a:extLst>
            </p:cNvPr>
            <p:cNvSpPr/>
            <p:nvPr/>
          </p:nvSpPr>
          <p:spPr>
            <a:xfrm>
              <a:off x="2285994" y="4648229"/>
              <a:ext cx="1425448" cy="658670"/>
            </a:xfrm>
            <a:prstGeom prst="homePlat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PIR Sensor / Pi</a:t>
              </a:r>
            </a:p>
          </p:txBody>
        </p:sp>
        <p:sp>
          <p:nvSpPr>
            <p:cNvPr id="14" name="Cylinder 13">
              <a:extLst>
                <a:ext uri="{FF2B5EF4-FFF2-40B4-BE49-F238E27FC236}">
                  <a16:creationId xmlns:a16="http://schemas.microsoft.com/office/drawing/2014/main" id="{558F1332-0705-427D-85A6-E374BB2900D7}"/>
                </a:ext>
              </a:extLst>
            </p:cNvPr>
            <p:cNvSpPr/>
            <p:nvPr/>
          </p:nvSpPr>
          <p:spPr>
            <a:xfrm>
              <a:off x="5477226" y="4389736"/>
              <a:ext cx="1157441" cy="1175657"/>
            </a:xfrm>
            <a:prstGeom prst="can">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AWS Database</a:t>
              </a:r>
            </a:p>
          </p:txBody>
        </p:sp>
        <p:sp>
          <p:nvSpPr>
            <p:cNvPr id="15" name="Speech Bubble: Oval 14">
              <a:extLst>
                <a:ext uri="{FF2B5EF4-FFF2-40B4-BE49-F238E27FC236}">
                  <a16:creationId xmlns:a16="http://schemas.microsoft.com/office/drawing/2014/main" id="{B44E9737-A588-4A3A-8066-813857A13351}"/>
                </a:ext>
              </a:extLst>
            </p:cNvPr>
            <p:cNvSpPr/>
            <p:nvPr/>
          </p:nvSpPr>
          <p:spPr>
            <a:xfrm>
              <a:off x="8430132" y="4403415"/>
              <a:ext cx="1475874" cy="1175657"/>
            </a:xfrm>
            <a:prstGeom prst="wedgeEllipseCallou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ECHO / Web interface</a:t>
              </a:r>
            </a:p>
          </p:txBody>
        </p:sp>
        <p:cxnSp>
          <p:nvCxnSpPr>
            <p:cNvPr id="16" name="Straight Arrow Connector 15">
              <a:extLst>
                <a:ext uri="{FF2B5EF4-FFF2-40B4-BE49-F238E27FC236}">
                  <a16:creationId xmlns:a16="http://schemas.microsoft.com/office/drawing/2014/main" id="{3A08628B-5D99-42E5-8A45-136DD2326A64}"/>
                </a:ext>
              </a:extLst>
            </p:cNvPr>
            <p:cNvCxnSpPr>
              <a:cxnSpLocks/>
              <a:stCxn id="13" idx="3"/>
              <a:endCxn id="14" idx="2"/>
            </p:cNvCxnSpPr>
            <p:nvPr/>
          </p:nvCxnSpPr>
          <p:spPr>
            <a:xfrm>
              <a:off x="3711442" y="4977564"/>
              <a:ext cx="1765784" cy="1"/>
            </a:xfrm>
            <a:prstGeom prst="straightConnector1">
              <a:avLst/>
            </a:prstGeom>
            <a:ln w="9525">
              <a:prstDash val="dash"/>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2BA4F60-78A7-4D9F-B8C4-9E5B79BBE16B}"/>
                </a:ext>
              </a:extLst>
            </p:cNvPr>
            <p:cNvCxnSpPr>
              <a:cxnSpLocks/>
              <a:stCxn id="14" idx="4"/>
              <a:endCxn id="15" idx="2"/>
            </p:cNvCxnSpPr>
            <p:nvPr/>
          </p:nvCxnSpPr>
          <p:spPr>
            <a:xfrm>
              <a:off x="6634667" y="4977565"/>
              <a:ext cx="1795465" cy="13679"/>
            </a:xfrm>
            <a:prstGeom prst="straightConnector1">
              <a:avLst/>
            </a:prstGeom>
            <a:ln>
              <a:prstDash val="dash"/>
              <a:headEnd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0550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46C603D3-80FE-4B6E-A821-FB702C6F80C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2" name="Title 1">
            <a:extLst>
              <a:ext uri="{FF2B5EF4-FFF2-40B4-BE49-F238E27FC236}">
                <a16:creationId xmlns:a16="http://schemas.microsoft.com/office/drawing/2014/main" id="{E7DDCE57-EE52-40F4-B257-52BEA05032E9}"/>
              </a:ext>
            </a:extLst>
          </p:cNvPr>
          <p:cNvSpPr>
            <a:spLocks noGrp="1"/>
          </p:cNvSpPr>
          <p:nvPr>
            <p:ph type="title"/>
          </p:nvPr>
        </p:nvSpPr>
        <p:spPr>
          <a:xfrm>
            <a:off x="6898552" y="1"/>
            <a:ext cx="4844270" cy="1371406"/>
          </a:xfrm>
        </p:spPr>
        <p:txBody>
          <a:bodyPr vert="horz" lIns="91440" tIns="45720" rIns="91440" bIns="45720" rtlCol="0" anchor="ctr">
            <a:normAutofit/>
          </a:bodyPr>
          <a:lstStyle/>
          <a:p>
            <a:r>
              <a:rPr lang="en-US" b="1" kern="1200" dirty="0">
                <a:solidFill>
                  <a:schemeClr val="bg1"/>
                </a:solidFill>
                <a:latin typeface="+mj-lt"/>
                <a:ea typeface="+mj-ea"/>
                <a:cs typeface="+mj-cs"/>
              </a:rPr>
              <a:t>The User Group </a:t>
            </a:r>
          </a:p>
        </p:txBody>
      </p:sp>
      <p:sp>
        <p:nvSpPr>
          <p:cNvPr id="3" name="Content Placeholder 2">
            <a:extLst>
              <a:ext uri="{FF2B5EF4-FFF2-40B4-BE49-F238E27FC236}">
                <a16:creationId xmlns:a16="http://schemas.microsoft.com/office/drawing/2014/main" id="{28B38120-A5D3-4B93-8CD4-A29930BD4223}"/>
              </a:ext>
            </a:extLst>
          </p:cNvPr>
          <p:cNvSpPr>
            <a:spLocks noGrp="1"/>
          </p:cNvSpPr>
          <p:nvPr>
            <p:ph idx="4294967295"/>
          </p:nvPr>
        </p:nvSpPr>
        <p:spPr>
          <a:xfrm>
            <a:off x="7014881" y="3167111"/>
            <a:ext cx="4871957" cy="1371405"/>
          </a:xfrm>
        </p:spPr>
        <p:txBody>
          <a:bodyPr vert="horz" lIns="91440" tIns="45720" rIns="91440" bIns="45720" rtlCol="0">
            <a:normAutofit fontScale="92500" lnSpcReduction="20000"/>
          </a:bodyPr>
          <a:lstStyle/>
          <a:p>
            <a:r>
              <a:rPr lang="en-US" sz="3200" kern="1200" dirty="0">
                <a:solidFill>
                  <a:schemeClr val="tx1"/>
                </a:solidFill>
                <a:latin typeface="+mn-lt"/>
                <a:ea typeface="+mn-ea"/>
                <a:cs typeface="+mn-cs"/>
              </a:rPr>
              <a:t>Dish Employees/Guests</a:t>
            </a:r>
          </a:p>
          <a:p>
            <a:r>
              <a:rPr lang="en-US" sz="3200" kern="1200" dirty="0">
                <a:solidFill>
                  <a:schemeClr val="tx1"/>
                </a:solidFill>
                <a:latin typeface="+mn-lt"/>
                <a:ea typeface="+mn-ea"/>
                <a:cs typeface="+mn-cs"/>
              </a:rPr>
              <a:t>Facilities Management</a:t>
            </a:r>
          </a:p>
          <a:p>
            <a:r>
              <a:rPr lang="en-US" sz="3200" kern="1200" dirty="0">
                <a:solidFill>
                  <a:schemeClr val="tx1"/>
                </a:solidFill>
                <a:latin typeface="+mn-lt"/>
                <a:ea typeface="+mn-ea"/>
                <a:cs typeface="+mn-cs"/>
              </a:rPr>
              <a:t>Food Service Partner/Brock</a:t>
            </a:r>
          </a:p>
        </p:txBody>
      </p:sp>
      <p:pic>
        <p:nvPicPr>
          <p:cNvPr id="10" name="Picture 9">
            <a:extLst>
              <a:ext uri="{FF2B5EF4-FFF2-40B4-BE49-F238E27FC236}">
                <a16:creationId xmlns:a16="http://schemas.microsoft.com/office/drawing/2014/main" id="{FAB90719-3FBA-4EA2-A8EB-93980830C5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612" y="1311443"/>
            <a:ext cx="5646819" cy="4235114"/>
          </a:xfrm>
          <a:prstGeom prst="rect">
            <a:avLst/>
          </a:prstGeom>
        </p:spPr>
      </p:pic>
    </p:spTree>
    <p:extLst>
      <p:ext uri="{BB962C8B-B14F-4D97-AF65-F5344CB8AC3E}">
        <p14:creationId xmlns:p14="http://schemas.microsoft.com/office/powerpoint/2010/main" val="4002627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8EE8-8C08-4A00-8C02-A935CFAB3167}"/>
              </a:ext>
            </a:extLst>
          </p:cNvPr>
          <p:cNvSpPr>
            <a:spLocks noGrp="1"/>
          </p:cNvSpPr>
          <p:nvPr>
            <p:ph type="title"/>
          </p:nvPr>
        </p:nvSpPr>
        <p:spPr>
          <a:xfrm>
            <a:off x="1676400" y="18255"/>
            <a:ext cx="9954126" cy="1331574"/>
          </a:xfrm>
        </p:spPr>
        <p:txBody>
          <a:bodyPr/>
          <a:lstStyle/>
          <a:p>
            <a:r>
              <a:rPr lang="en-US" dirty="0"/>
              <a:t>Feasibility Demonstration</a:t>
            </a:r>
          </a:p>
        </p:txBody>
      </p:sp>
      <p:pic>
        <p:nvPicPr>
          <p:cNvPr id="4" name="DEMO">
            <a:hlinkClick r:id="" action="ppaction://media"/>
            <a:extLst>
              <a:ext uri="{FF2B5EF4-FFF2-40B4-BE49-F238E27FC236}">
                <a16:creationId xmlns:a16="http://schemas.microsoft.com/office/drawing/2014/main" id="{0CF56FEC-F49F-4F08-ABFD-1FCAC6BE83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65874" y="1890794"/>
            <a:ext cx="6460251" cy="3633891"/>
          </a:xfrm>
          <a:prstGeom prst="rect">
            <a:avLst/>
          </a:prstGeom>
        </p:spPr>
      </p:pic>
    </p:spTree>
    <p:extLst>
      <p:ext uri="{BB962C8B-B14F-4D97-AF65-F5344CB8AC3E}">
        <p14:creationId xmlns:p14="http://schemas.microsoft.com/office/powerpoint/2010/main" val="227907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E4FA-78A2-45D4-90B0-12638FDF8002}"/>
              </a:ext>
            </a:extLst>
          </p:cNvPr>
          <p:cNvSpPr>
            <a:spLocks noGrp="1"/>
          </p:cNvSpPr>
          <p:nvPr>
            <p:ph type="title"/>
          </p:nvPr>
        </p:nvSpPr>
        <p:spPr/>
        <p:txBody>
          <a:bodyPr/>
          <a:lstStyle/>
          <a:p>
            <a:r>
              <a:rPr lang="en-US" dirty="0"/>
              <a:t>Feasibility </a:t>
            </a:r>
          </a:p>
        </p:txBody>
      </p:sp>
      <p:sp>
        <p:nvSpPr>
          <p:cNvPr id="3" name="Content Placeholder 2">
            <a:extLst>
              <a:ext uri="{FF2B5EF4-FFF2-40B4-BE49-F238E27FC236}">
                <a16:creationId xmlns:a16="http://schemas.microsoft.com/office/drawing/2014/main" id="{B45501E0-EBAF-440F-9091-39B1E72F695A}"/>
              </a:ext>
            </a:extLst>
          </p:cNvPr>
          <p:cNvSpPr>
            <a:spLocks noGrp="1"/>
          </p:cNvSpPr>
          <p:nvPr>
            <p:ph idx="4294967295"/>
          </p:nvPr>
        </p:nvSpPr>
        <p:spPr>
          <a:xfrm>
            <a:off x="1557043" y="4029987"/>
            <a:ext cx="2913676" cy="1149462"/>
          </a:xfrm>
        </p:spPr>
        <p:txBody>
          <a:bodyPr anchor="t">
            <a:normAutofit fontScale="77500" lnSpcReduction="20000"/>
          </a:bodyPr>
          <a:lstStyle/>
          <a:p>
            <a:pPr marL="0" indent="0" algn="ctr">
              <a:buNone/>
            </a:pPr>
            <a:r>
              <a:rPr lang="en-US" sz="4400" dirty="0"/>
              <a:t>Financial Considerations</a:t>
            </a:r>
          </a:p>
          <a:p>
            <a:endParaRPr lang="en-US" dirty="0"/>
          </a:p>
        </p:txBody>
      </p:sp>
      <p:pic>
        <p:nvPicPr>
          <p:cNvPr id="11" name="Graphic 10" descr="Money">
            <a:extLst>
              <a:ext uri="{FF2B5EF4-FFF2-40B4-BE49-F238E27FC236}">
                <a16:creationId xmlns:a16="http://schemas.microsoft.com/office/drawing/2014/main" id="{BDC648D6-EE30-4D53-B8ED-3D26ACDD2B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681" y="2660951"/>
            <a:ext cx="914400" cy="914400"/>
          </a:xfrm>
          <a:prstGeom prst="rect">
            <a:avLst/>
          </a:prstGeom>
        </p:spPr>
      </p:pic>
      <p:pic>
        <p:nvPicPr>
          <p:cNvPr id="13" name="Graphic 12" descr="Upward trend">
            <a:extLst>
              <a:ext uri="{FF2B5EF4-FFF2-40B4-BE49-F238E27FC236}">
                <a16:creationId xmlns:a16="http://schemas.microsoft.com/office/drawing/2014/main" id="{D35C2E7A-942D-4E0C-9676-064FAFEEDC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1756" y="2660951"/>
            <a:ext cx="914400" cy="914400"/>
          </a:xfrm>
          <a:prstGeom prst="rect">
            <a:avLst/>
          </a:prstGeom>
        </p:spPr>
      </p:pic>
      <p:pic>
        <p:nvPicPr>
          <p:cNvPr id="15" name="Graphic 14" descr="Wi-Fi">
            <a:extLst>
              <a:ext uri="{FF2B5EF4-FFF2-40B4-BE49-F238E27FC236}">
                <a16:creationId xmlns:a16="http://schemas.microsoft.com/office/drawing/2014/main" id="{790E030E-5212-4222-B94A-A230AABAF2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50741" y="2664363"/>
            <a:ext cx="914400" cy="914400"/>
          </a:xfrm>
          <a:prstGeom prst="rect">
            <a:avLst/>
          </a:prstGeom>
        </p:spPr>
      </p:pic>
      <p:sp>
        <p:nvSpPr>
          <p:cNvPr id="16" name="Content Placeholder 2">
            <a:extLst>
              <a:ext uri="{FF2B5EF4-FFF2-40B4-BE49-F238E27FC236}">
                <a16:creationId xmlns:a16="http://schemas.microsoft.com/office/drawing/2014/main" id="{BB5622D7-DFC5-4261-884C-22D18F8889CA}"/>
              </a:ext>
            </a:extLst>
          </p:cNvPr>
          <p:cNvSpPr txBox="1">
            <a:spLocks/>
          </p:cNvSpPr>
          <p:nvPr/>
        </p:nvSpPr>
        <p:spPr>
          <a:xfrm>
            <a:off x="4912118" y="3908921"/>
            <a:ext cx="2913676" cy="11494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t>Large Scale Potential</a:t>
            </a:r>
          </a:p>
        </p:txBody>
      </p:sp>
      <p:sp>
        <p:nvSpPr>
          <p:cNvPr id="17" name="Content Placeholder 2">
            <a:extLst>
              <a:ext uri="{FF2B5EF4-FFF2-40B4-BE49-F238E27FC236}">
                <a16:creationId xmlns:a16="http://schemas.microsoft.com/office/drawing/2014/main" id="{E42859D3-B13A-42BC-A8BE-3D621944040B}"/>
              </a:ext>
            </a:extLst>
          </p:cNvPr>
          <p:cNvSpPr txBox="1">
            <a:spLocks/>
          </p:cNvSpPr>
          <p:nvPr/>
        </p:nvSpPr>
        <p:spPr>
          <a:xfrm>
            <a:off x="8051103" y="3908921"/>
            <a:ext cx="2913676" cy="11494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400" dirty="0"/>
              <a:t>Latency</a:t>
            </a:r>
          </a:p>
          <a:p>
            <a:endParaRPr lang="en-US" dirty="0"/>
          </a:p>
        </p:txBody>
      </p:sp>
    </p:spTree>
    <p:extLst>
      <p:ext uri="{BB962C8B-B14F-4D97-AF65-F5344CB8AC3E}">
        <p14:creationId xmlns:p14="http://schemas.microsoft.com/office/powerpoint/2010/main" val="211990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xEl>
                                              <p:pRg st="0" end="0"/>
                                            </p:txEl>
                                          </p:spTgt>
                                        </p:tgtEl>
                                        <p:attrNameLst>
                                          <p:attrName>style.visibility</p:attrName>
                                        </p:attrNameLst>
                                      </p:cBhvr>
                                      <p:to>
                                        <p:strVal val="visible"/>
                                      </p:to>
                                    </p:set>
                                    <p:animEffect transition="in" filter="fade">
                                      <p:cBhvr>
                                        <p:cTn id="14" dur="1000"/>
                                        <p:tgtEl>
                                          <p:spTgt spid="16">
                                            <p:txEl>
                                              <p:pRg st="0" end="0"/>
                                            </p:txEl>
                                          </p:spTgt>
                                        </p:tgtEl>
                                      </p:cBhvr>
                                    </p:animEffect>
                                    <p:anim calcmode="lin" valueType="num">
                                      <p:cBhvr>
                                        <p:cTn id="15"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fade">
                                      <p:cBhvr>
                                        <p:cTn id="21" dur="1000"/>
                                        <p:tgtEl>
                                          <p:spTgt spid="17">
                                            <p:txEl>
                                              <p:pRg st="0" end="0"/>
                                            </p:txEl>
                                          </p:spTgt>
                                        </p:tgtEl>
                                      </p:cBhvr>
                                    </p:animEffect>
                                    <p:anim calcmode="lin" valueType="num">
                                      <p:cBhvr>
                                        <p:cTn id="22"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build="p"/>
      <p:bldP spid="1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3DA15-0A37-4EB1-A37B-7BB1588F591E}"/>
              </a:ext>
            </a:extLst>
          </p:cNvPr>
          <p:cNvSpPr>
            <a:spLocks noGrp="1"/>
          </p:cNvSpPr>
          <p:nvPr>
            <p:ph type="title"/>
          </p:nvPr>
        </p:nvSpPr>
        <p:spPr>
          <a:xfrm>
            <a:off x="1676400" y="18255"/>
            <a:ext cx="10130589" cy="1325563"/>
          </a:xfrm>
        </p:spPr>
        <p:txBody>
          <a:bodyPr/>
          <a:lstStyle/>
          <a:p>
            <a:r>
              <a:rPr lang="en-US" dirty="0"/>
              <a:t>Innovation </a:t>
            </a:r>
          </a:p>
        </p:txBody>
      </p:sp>
      <p:pic>
        <p:nvPicPr>
          <p:cNvPr id="8" name="Picture 7">
            <a:extLst>
              <a:ext uri="{FF2B5EF4-FFF2-40B4-BE49-F238E27FC236}">
                <a16:creationId xmlns:a16="http://schemas.microsoft.com/office/drawing/2014/main" id="{B9DF7433-14B3-485B-8BB6-3C87E558B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47" y="2404427"/>
            <a:ext cx="6897318" cy="2386718"/>
          </a:xfrm>
          <a:prstGeom prst="rect">
            <a:avLst/>
          </a:prstGeom>
        </p:spPr>
      </p:pic>
      <p:sp>
        <p:nvSpPr>
          <p:cNvPr id="9" name="TextBox 8">
            <a:extLst>
              <a:ext uri="{FF2B5EF4-FFF2-40B4-BE49-F238E27FC236}">
                <a16:creationId xmlns:a16="http://schemas.microsoft.com/office/drawing/2014/main" id="{EE5F097B-9B08-4C74-8BCB-4F32058D7290}"/>
              </a:ext>
            </a:extLst>
          </p:cNvPr>
          <p:cNvSpPr txBox="1"/>
          <p:nvPr/>
        </p:nvSpPr>
        <p:spPr>
          <a:xfrm>
            <a:off x="3166604" y="1482081"/>
            <a:ext cx="4155561" cy="584775"/>
          </a:xfrm>
          <a:prstGeom prst="rect">
            <a:avLst/>
          </a:prstGeom>
          <a:noFill/>
        </p:spPr>
        <p:txBody>
          <a:bodyPr wrap="none" rtlCol="0">
            <a:spAutoFit/>
          </a:bodyPr>
          <a:lstStyle/>
          <a:p>
            <a:r>
              <a:rPr lang="en-US" sz="3200" dirty="0"/>
              <a:t>Innovation Marketplace</a:t>
            </a:r>
          </a:p>
        </p:txBody>
      </p:sp>
      <p:cxnSp>
        <p:nvCxnSpPr>
          <p:cNvPr id="20" name="Connector: Curved 19">
            <a:extLst>
              <a:ext uri="{FF2B5EF4-FFF2-40B4-BE49-F238E27FC236}">
                <a16:creationId xmlns:a16="http://schemas.microsoft.com/office/drawing/2014/main" id="{36275FDD-0096-4C7D-9705-2763C21D9D4F}"/>
              </a:ext>
            </a:extLst>
          </p:cNvPr>
          <p:cNvCxnSpPr>
            <a:cxnSpLocks/>
          </p:cNvCxnSpPr>
          <p:nvPr/>
        </p:nvCxnSpPr>
        <p:spPr>
          <a:xfrm>
            <a:off x="4779953" y="5061719"/>
            <a:ext cx="2203827" cy="628399"/>
          </a:xfrm>
          <a:prstGeom prst="curvedConnector3">
            <a:avLst>
              <a:gd name="adj1" fmla="val -35946"/>
            </a:avLst>
          </a:prstGeom>
          <a:ln w="25400">
            <a:solidFill>
              <a:schemeClr val="tx1"/>
            </a:solidFill>
            <a:prstDash val="sysDash"/>
            <a:headEnd w="lg" len="lg"/>
            <a:tailEnd type="triangle"/>
          </a:ln>
        </p:spPr>
        <p:style>
          <a:lnRef idx="1">
            <a:schemeClr val="accent1"/>
          </a:lnRef>
          <a:fillRef idx="0">
            <a:schemeClr val="accent1"/>
          </a:fillRef>
          <a:effectRef idx="0">
            <a:schemeClr val="accent1"/>
          </a:effectRef>
          <a:fontRef idx="minor">
            <a:schemeClr val="tx1"/>
          </a:fontRef>
        </p:style>
      </p:cxnSp>
      <p:pic>
        <p:nvPicPr>
          <p:cNvPr id="4" name="Graphic 3" descr="Lightbulb">
            <a:extLst>
              <a:ext uri="{FF2B5EF4-FFF2-40B4-BE49-F238E27FC236}">
                <a16:creationId xmlns:a16="http://schemas.microsoft.com/office/drawing/2014/main" id="{451493A7-01D3-4C5B-8733-B8163AD147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66011" y="1287602"/>
            <a:ext cx="914400" cy="914400"/>
          </a:xfrm>
          <a:prstGeom prst="rect">
            <a:avLst/>
          </a:prstGeom>
        </p:spPr>
      </p:pic>
      <p:pic>
        <p:nvPicPr>
          <p:cNvPr id="10" name="Picture 9">
            <a:extLst>
              <a:ext uri="{FF2B5EF4-FFF2-40B4-BE49-F238E27FC236}">
                <a16:creationId xmlns:a16="http://schemas.microsoft.com/office/drawing/2014/main" id="{396FDA11-0CB0-4F88-B8E6-D62717D7C3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8211" y="2564970"/>
            <a:ext cx="4492786" cy="3369590"/>
          </a:xfrm>
          <a:prstGeom prst="rect">
            <a:avLst/>
          </a:prstGeom>
        </p:spPr>
      </p:pic>
    </p:spTree>
    <p:extLst>
      <p:ext uri="{BB962C8B-B14F-4D97-AF65-F5344CB8AC3E}">
        <p14:creationId xmlns:p14="http://schemas.microsoft.com/office/powerpoint/2010/main" val="3184933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442DB-8BE2-4B5A-A72F-722D6D94BB37}"/>
              </a:ext>
            </a:extLst>
          </p:cNvPr>
          <p:cNvSpPr>
            <a:spLocks noGrp="1"/>
          </p:cNvSpPr>
          <p:nvPr>
            <p:ph type="title"/>
          </p:nvPr>
        </p:nvSpPr>
        <p:spPr/>
        <p:txBody>
          <a:bodyPr/>
          <a:lstStyle/>
          <a:p>
            <a:r>
              <a:rPr lang="en-US" dirty="0"/>
              <a:t>Innovation </a:t>
            </a:r>
          </a:p>
        </p:txBody>
      </p:sp>
      <p:sp>
        <p:nvSpPr>
          <p:cNvPr id="3" name="TextBox 2">
            <a:extLst>
              <a:ext uri="{FF2B5EF4-FFF2-40B4-BE49-F238E27FC236}">
                <a16:creationId xmlns:a16="http://schemas.microsoft.com/office/drawing/2014/main" id="{60426ECF-1FDC-41BB-858B-85CA690B1970}"/>
              </a:ext>
            </a:extLst>
          </p:cNvPr>
          <p:cNvSpPr txBox="1"/>
          <p:nvPr/>
        </p:nvSpPr>
        <p:spPr>
          <a:xfrm rot="10800000" flipH="1" flipV="1">
            <a:off x="2101328" y="1042770"/>
            <a:ext cx="7499871" cy="5816977"/>
          </a:xfrm>
          <a:prstGeom prst="rect">
            <a:avLst/>
          </a:prstGeom>
          <a:noFill/>
        </p:spPr>
        <p:txBody>
          <a:bodyPr wrap="square" rtlCol="0">
            <a:spAutoFit/>
          </a:bodyPr>
          <a:lstStyle/>
          <a:p>
            <a:pPr marL="742950" lvl="1" indent="-285750">
              <a:buFont typeface="Arial" panose="020B0604020202020204" pitchFamily="34" charset="0"/>
              <a:buChar char="•"/>
            </a:pPr>
            <a:endParaRPr lang="en-US" sz="2800" dirty="0"/>
          </a:p>
          <a:p>
            <a:pPr marL="742950" lvl="1" indent="-285750">
              <a:buFont typeface="Arial" panose="020B0604020202020204" pitchFamily="34" charset="0"/>
              <a:buChar char="•"/>
            </a:pPr>
            <a:endParaRPr lang="en-US" sz="2800" dirty="0"/>
          </a:p>
          <a:p>
            <a:pPr lvl="1" algn="ctr"/>
            <a:r>
              <a:rPr lang="en-US" sz="2800" dirty="0"/>
              <a:t>FUTURE DEVELOPMENT</a:t>
            </a:r>
          </a:p>
          <a:p>
            <a:pPr lvl="1"/>
            <a:endParaRPr lang="en-US" sz="2800" dirty="0"/>
          </a:p>
          <a:p>
            <a:pPr marL="914400" lvl="1" indent="-457200">
              <a:buFont typeface="Arial" panose="020B0604020202020204" pitchFamily="34" charset="0"/>
              <a:buChar char="•"/>
            </a:pPr>
            <a:r>
              <a:rPr lang="en-US" sz="2800" dirty="0"/>
              <a:t>Application with map of seats available</a:t>
            </a:r>
          </a:p>
          <a:p>
            <a:pPr marL="914400" lvl="1" indent="-457200">
              <a:buFont typeface="Arial" panose="020B0604020202020204" pitchFamily="34" charset="0"/>
              <a:buChar char="•"/>
            </a:pPr>
            <a:r>
              <a:rPr lang="en-US" sz="2800" dirty="0"/>
              <a:t>Capability to use NBIOT functionality </a:t>
            </a:r>
          </a:p>
          <a:p>
            <a:pPr marL="742950" lvl="1" indent="-285750">
              <a:buFont typeface="Arial" panose="020B0604020202020204" pitchFamily="34" charset="0"/>
              <a:buChar char="•"/>
            </a:pPr>
            <a:r>
              <a:rPr lang="en-US" sz="2800" dirty="0"/>
              <a:t>  Smaller, more efficient wireless relay for      	sensor (particle photon) </a:t>
            </a:r>
          </a:p>
          <a:p>
            <a:pPr marL="742950" lvl="1" indent="-285750">
              <a:buFont typeface="Arial" panose="020B0604020202020204" pitchFamily="34" charset="0"/>
              <a:buChar char="•"/>
            </a:pPr>
            <a:r>
              <a:rPr lang="en-US" sz="2800" dirty="0"/>
              <a:t>  Notifications that café is less than 50% 	occupied</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sz="3200" dirty="0"/>
          </a:p>
        </p:txBody>
      </p:sp>
    </p:spTree>
    <p:extLst>
      <p:ext uri="{BB962C8B-B14F-4D97-AF65-F5344CB8AC3E}">
        <p14:creationId xmlns:p14="http://schemas.microsoft.com/office/powerpoint/2010/main" val="4043464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AC97-7B10-4500-A1CC-0E223107E853}"/>
              </a:ext>
            </a:extLst>
          </p:cNvPr>
          <p:cNvSpPr>
            <a:spLocks noGrp="1"/>
          </p:cNvSpPr>
          <p:nvPr>
            <p:ph type="title"/>
          </p:nvPr>
        </p:nvSpPr>
        <p:spPr/>
        <p:txBody>
          <a:bodyPr/>
          <a:lstStyle/>
          <a:p>
            <a:r>
              <a:rPr lang="en-US" dirty="0"/>
              <a:t>Usefulness / Utility</a:t>
            </a:r>
          </a:p>
        </p:txBody>
      </p:sp>
      <p:sp>
        <p:nvSpPr>
          <p:cNvPr id="3" name="TextBox 2">
            <a:extLst>
              <a:ext uri="{FF2B5EF4-FFF2-40B4-BE49-F238E27FC236}">
                <a16:creationId xmlns:a16="http://schemas.microsoft.com/office/drawing/2014/main" id="{C54D0F9D-02F3-42D1-8E88-43A27576DAF0}"/>
              </a:ext>
            </a:extLst>
          </p:cNvPr>
          <p:cNvSpPr txBox="1"/>
          <p:nvPr/>
        </p:nvSpPr>
        <p:spPr>
          <a:xfrm>
            <a:off x="1852863" y="1939763"/>
            <a:ext cx="9601200" cy="4462760"/>
          </a:xfrm>
          <a:prstGeom prst="rect">
            <a:avLst/>
          </a:prstGeom>
          <a:noFill/>
        </p:spPr>
        <p:txBody>
          <a:bodyPr wrap="square" rtlCol="0">
            <a:spAutoFit/>
          </a:bodyPr>
          <a:lstStyle/>
          <a:p>
            <a:r>
              <a:rPr lang="en-US" sz="2800" dirty="0"/>
              <a:t>Encourages employees to take a break for lunch. Studies confirm this increases employee productivity</a:t>
            </a:r>
          </a:p>
          <a:p>
            <a:endParaRPr lang="en-US" sz="2800" dirty="0"/>
          </a:p>
          <a:p>
            <a:r>
              <a:rPr lang="en-US" sz="2800" dirty="0"/>
              <a:t>Reduces break time hunting for a seat</a:t>
            </a:r>
          </a:p>
          <a:p>
            <a:endParaRPr lang="en-US" sz="2800" dirty="0"/>
          </a:p>
          <a:p>
            <a:r>
              <a:rPr lang="en-US" sz="2800" dirty="0"/>
              <a:t>Fewer wasted trips back and forth if café is too full</a:t>
            </a:r>
          </a:p>
          <a:p>
            <a:endParaRPr lang="en-US" sz="2800" dirty="0"/>
          </a:p>
          <a:p>
            <a:r>
              <a:rPr lang="en-US" sz="2800" dirty="0"/>
              <a:t>History of usage and seating optimization can be mined for insight.</a:t>
            </a:r>
          </a:p>
          <a:p>
            <a:pPr marL="285750" indent="-285750">
              <a:buFont typeface="Arial" panose="020B0604020202020204" pitchFamily="34" charset="0"/>
              <a:buChar char="•"/>
            </a:pPr>
            <a:endParaRPr lang="en-US" sz="3200" dirty="0"/>
          </a:p>
        </p:txBody>
      </p:sp>
      <p:pic>
        <p:nvPicPr>
          <p:cNvPr id="5" name="Graphic 4" descr="Walk">
            <a:extLst>
              <a:ext uri="{FF2B5EF4-FFF2-40B4-BE49-F238E27FC236}">
                <a16:creationId xmlns:a16="http://schemas.microsoft.com/office/drawing/2014/main" id="{AE2CCFE8-0B99-4298-87AF-A49B1D40B4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463" y="3935169"/>
            <a:ext cx="859780" cy="859780"/>
          </a:xfrm>
          <a:prstGeom prst="rect">
            <a:avLst/>
          </a:prstGeom>
        </p:spPr>
      </p:pic>
      <p:pic>
        <p:nvPicPr>
          <p:cNvPr id="7" name="Graphic 6" descr="Stopwatch">
            <a:extLst>
              <a:ext uri="{FF2B5EF4-FFF2-40B4-BE49-F238E27FC236}">
                <a16:creationId xmlns:a16="http://schemas.microsoft.com/office/drawing/2014/main" id="{FEEA6107-4C9F-41B2-8540-8C64675368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8463" y="2991499"/>
            <a:ext cx="791112" cy="791112"/>
          </a:xfrm>
          <a:prstGeom prst="rect">
            <a:avLst/>
          </a:prstGeom>
        </p:spPr>
      </p:pic>
      <p:pic>
        <p:nvPicPr>
          <p:cNvPr id="9" name="Graphic 8" descr="Upward trend">
            <a:extLst>
              <a:ext uri="{FF2B5EF4-FFF2-40B4-BE49-F238E27FC236}">
                <a16:creationId xmlns:a16="http://schemas.microsoft.com/office/drawing/2014/main" id="{4B6A3F0F-A847-4E05-9FF0-9DAD03444F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1153" y="1924541"/>
            <a:ext cx="914400" cy="914400"/>
          </a:xfrm>
          <a:prstGeom prst="rect">
            <a:avLst/>
          </a:prstGeom>
        </p:spPr>
      </p:pic>
      <p:pic>
        <p:nvPicPr>
          <p:cNvPr id="11" name="Graphic 10" descr="Bar chart">
            <a:extLst>
              <a:ext uri="{FF2B5EF4-FFF2-40B4-BE49-F238E27FC236}">
                <a16:creationId xmlns:a16="http://schemas.microsoft.com/office/drawing/2014/main" id="{95AA1E9E-26A9-4268-ACDA-43434C8B613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153" y="5003572"/>
            <a:ext cx="914400" cy="914400"/>
          </a:xfrm>
          <a:prstGeom prst="rect">
            <a:avLst/>
          </a:prstGeom>
        </p:spPr>
      </p:pic>
    </p:spTree>
    <p:extLst>
      <p:ext uri="{BB962C8B-B14F-4D97-AF65-F5344CB8AC3E}">
        <p14:creationId xmlns:p14="http://schemas.microsoft.com/office/powerpoint/2010/main" val="1922265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TotalTime>
  <Words>798</Words>
  <Application>Microsoft Office PowerPoint</Application>
  <PresentationFormat>Widescreen</PresentationFormat>
  <Paragraphs>80</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Team 4  SeatIT</vt:lpstr>
      <vt:lpstr>The Problem &amp; Solution </vt:lpstr>
      <vt:lpstr>How it works </vt:lpstr>
      <vt:lpstr>The User Group </vt:lpstr>
      <vt:lpstr>Feasibility Demonstration</vt:lpstr>
      <vt:lpstr>Feasibility </vt:lpstr>
      <vt:lpstr>Innovation </vt:lpstr>
      <vt:lpstr>Innovation </vt:lpstr>
      <vt:lpstr>Usefulness / Utility</vt:lpstr>
      <vt:lpstr>Future Possibilities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Mavrakos, Kimberly</dc:creator>
  <cp:lastModifiedBy>Robson, Paula</cp:lastModifiedBy>
  <cp:revision>14</cp:revision>
  <cp:lastPrinted>2018-02-12T15:59:13Z</cp:lastPrinted>
  <dcterms:created xsi:type="dcterms:W3CDTF">2018-02-11T22:28:26Z</dcterms:created>
  <dcterms:modified xsi:type="dcterms:W3CDTF">2018-02-12T17:58:03Z</dcterms:modified>
</cp:coreProperties>
</file>